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</p:sldIdLst>
  <p:sldSz cy="5143500" cx="9144000"/>
  <p:notesSz cx="6858000" cy="9144000"/>
  <p:embeddedFontLst>
    <p:embeddedFont>
      <p:font typeface="Average"/>
      <p:regular r:id="rId52"/>
    </p:embeddedFont>
    <p:embeddedFont>
      <p:font typeface="Oswald"/>
      <p:regular r:id="rId53"/>
      <p:bold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font" Target="fonts/Oswald-regular.fntdata"/><Relationship Id="rId52" Type="http://schemas.openxmlformats.org/officeDocument/2006/relationships/font" Target="fonts/Average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54" Type="http://schemas.openxmlformats.org/officeDocument/2006/relationships/font" Target="fonts/Oswald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521c4e9bac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521c4e9bac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https://botnik.org/content/harry-potter.html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21c4e9bac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21c4e9bac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https://www.quora.com/What-is-an-intuitive-explanation-of-LSTMs-and-GRUs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21c4e9bac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21c4e9bac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https://www.quora.com/What-is-an-intuitive-explanation-of-LSTMs-and-GRUs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21c4e9bac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21c4e9bac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https://www.quora.com/What-is-an-intuitive-explanation-of-LSTMs-and-GRUs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d22adee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d22adee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https://www.quora.com/What-is-an-intuitive-explanation-of-LSTMs-and-GRUs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d22adee8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d22adee8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https://www.quora.com/What-is-an-intuitive-explanation-of-LSTMs-and-GRUs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d22adee8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d22adee8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https://www.quora.com/What-is-an-intuitive-explanation-of-LSTMs-and-GRUs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21c4e9bac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21c4e9bac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https://www.quora.com/What-is-an-intuitive-explanation-of-LSTMs-and-GRUs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21c4e9bac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21c4e9bac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21c4e9bac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21c4e9bac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21c4e9ba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21c4e9ba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21c4e9ba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21c4e9ba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21c4e9ba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21c4e9ba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21c4e9ba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21c4e9ba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21c4e9bac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21c4e9bac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21c4e9bac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21c4e9bac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21c4e9bac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21c4e9bac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21c4e9b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21c4e9b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21c4e9ba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521c4e9ba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21c4e9bac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21c4e9bac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21c4e9bac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21c4e9bac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21c4e9bac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21c4e9bac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21c4e9bac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21c4e9bac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21c4e9bac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521c4e9bac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21c4e9ba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21c4e9ba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21c4e9bac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521c4e9ba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21c4e9bac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21c4e9bac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21c4e9ba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21c4e9ba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21c4e9bac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521c4e9bac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21c4e9ba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521c4e9ba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21c4e9bac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21c4e9bac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521c4e9bac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521c4e9bac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21c4e9bac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521c4e9bac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21c4e9bac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21c4e9bac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521c4e9bac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521c4e9bac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521c4e9bac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521c4e9bac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521c4e9bac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521c4e9bac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521c4e9bac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521c4e9bac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21c4e9bac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521c4e9bac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21c4e9bac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21c4e9bac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21c4e9ba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21c4e9ba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21c4e9ba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21c4e9ba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https://www.quora.com/What-is-an-intuitive-explanation-of-LSTMs-and-GRUs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21c4e9bac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21c4e9bac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https://www.quora.com/What-is-an-intuitive-explanation-of-LSTMs-and-GRUs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21c4e9bac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21c4e9bac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https://www.quora.com/What-is-an-intuitive-explanation-of-LSTMs-and-GRUs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21c4e9bac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21c4e9bac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https://www.quora.com/What-is-an-intuitive-explanation-of-LSTMs-and-GRUs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3" name="Google Shape;53;p12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" name="Google Shape;43;p1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10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" name="Google Shape;45;p10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" name="Google Shape;46;p1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b="0" i="0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karpathy.github.io/2015/05/21/rnn-effectiveness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png"/><Relationship Id="rId4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amoudgl.github.io/blog/funnybot/" TargetMode="External"/><Relationship Id="rId4" Type="http://schemas.openxmlformats.org/officeDocument/2006/relationships/image" Target="../media/image32.png"/><Relationship Id="rId5" Type="http://schemas.openxmlformats.org/officeDocument/2006/relationships/image" Target="../media/image30.png"/><Relationship Id="rId6" Type="http://schemas.openxmlformats.org/officeDocument/2006/relationships/image" Target="../media/image2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towardsdatascience.com/text-predictor-generating-rap-lyrics-with-recurrent-neural-networks-lstms-c3a1acbbda79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enjoy.</a:t>
            </a: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 rotWithShape="1">
          <a:blip r:embed="rId3">
            <a:alphaModFix/>
          </a:blip>
          <a:srcRect b="9183" l="16771" r="3933" t="47336"/>
          <a:stretch/>
        </p:blipFill>
        <p:spPr>
          <a:xfrm>
            <a:off x="2403563" y="1176724"/>
            <a:ext cx="4336875" cy="367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Perspective #1: better memory</a:t>
            </a: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9900" y="1361200"/>
            <a:ext cx="1893115" cy="106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100" y="1361200"/>
            <a:ext cx="1017175" cy="106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2275" y="1361325"/>
            <a:ext cx="1231894" cy="106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4175" y="1361200"/>
            <a:ext cx="1231900" cy="1065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26075" y="1361200"/>
            <a:ext cx="1983825" cy="106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311700" y="2581800"/>
            <a:ext cx="8520600" cy="21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Real life is chaotic.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Information quickly transforms and vanishes.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want the network to learn how to update its beliefs.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Scenes without Captain America should not update beliefs about Captain America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Scenes with Iron Man should focus on gathering details about him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RNN's knowledge of the world then evolves more gently.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Perspective #1: better memory</a:t>
            </a:r>
            <a:endParaRPr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9900" y="1361200"/>
            <a:ext cx="1893115" cy="106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100" y="1361200"/>
            <a:ext cx="1017175" cy="106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2275" y="1361325"/>
            <a:ext cx="1231894" cy="106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4175" y="1361200"/>
            <a:ext cx="1231900" cy="1065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26075" y="1361200"/>
            <a:ext cx="1983825" cy="106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311700" y="2581800"/>
            <a:ext cx="8520600" cy="21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Cell state = long-term memory, hidden state = working memory.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learn what parts of long-term memory are worth keeping.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Forget gate.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learn new learnable information.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Candidate cell state.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learn which parts of the new information are worth storing long-term.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Input gate.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Perspective #1: better memory</a:t>
            </a:r>
            <a:endParaRPr/>
          </a:p>
        </p:txBody>
      </p:sp>
      <p:sp>
        <p:nvSpPr>
          <p:cNvPr id="153" name="Google Shape;153;p24"/>
          <p:cNvSpPr txBox="1"/>
          <p:nvPr>
            <p:ph idx="1" type="body"/>
          </p:nvPr>
        </p:nvSpPr>
        <p:spPr>
          <a:xfrm>
            <a:off x="259900" y="1175675"/>
            <a:ext cx="4247100" cy="3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Cell state = long-term memory, hidden state = working memory.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learn what parts of long-term memory are worth keeping.</a:t>
            </a:r>
            <a:endParaRPr/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175" y="2160938"/>
            <a:ext cx="4230131" cy="154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Perspective #1: better memory</a:t>
            </a:r>
            <a:endParaRPr/>
          </a:p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259900" y="1175675"/>
            <a:ext cx="4247100" cy="3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Cell state = long-term memory, hidden state = working memory.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learn what parts of long-term memory are worth keeping.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Forget gate.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learn new information.</a:t>
            </a:r>
            <a:endParaRPr/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175" y="2160938"/>
            <a:ext cx="4230131" cy="154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Perspective #1: better memory</a:t>
            </a:r>
            <a:endParaRPr/>
          </a:p>
        </p:txBody>
      </p:sp>
      <p:sp>
        <p:nvSpPr>
          <p:cNvPr id="167" name="Google Shape;167;p26"/>
          <p:cNvSpPr txBox="1"/>
          <p:nvPr>
            <p:ph idx="1" type="body"/>
          </p:nvPr>
        </p:nvSpPr>
        <p:spPr>
          <a:xfrm>
            <a:off x="259900" y="1175675"/>
            <a:ext cx="4247100" cy="3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Cell state = long-term memory, hidden state = working memory.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learn what parts of long-term memory are worth keeping.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Forget gate.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learn new information.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Candidate cell state.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learn which parts of the new information are worth storing long-term.</a:t>
            </a:r>
            <a:endParaRPr/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175" y="2160938"/>
            <a:ext cx="4230131" cy="154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Perspective #1: better memory</a:t>
            </a:r>
            <a:endParaRPr/>
          </a:p>
        </p:txBody>
      </p:sp>
      <p:sp>
        <p:nvSpPr>
          <p:cNvPr id="174" name="Google Shape;174;p27"/>
          <p:cNvSpPr txBox="1"/>
          <p:nvPr>
            <p:ph idx="1" type="body"/>
          </p:nvPr>
        </p:nvSpPr>
        <p:spPr>
          <a:xfrm>
            <a:off x="259900" y="1175675"/>
            <a:ext cx="4247100" cy="3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Cell state = long-term memory, hidden state = working memory.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learn what parts of long-term memory are worth keeping.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Forget gate.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learn new information.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Candidate cell state.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learn which parts of the new information are worth storing long-term.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Input gate.</a:t>
            </a:r>
            <a:endParaRPr/>
          </a:p>
        </p:txBody>
      </p:sp>
      <p:pic>
        <p:nvPicPr>
          <p:cNvPr id="175" name="Google Shape;1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175" y="2160938"/>
            <a:ext cx="4230131" cy="154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Perspective #1: better memory</a:t>
            </a:r>
            <a:endParaRPr/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263" y="1197798"/>
            <a:ext cx="4791475" cy="381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Perspective #2: vanishing gradient </a:t>
            </a:r>
            <a:endParaRPr/>
          </a:p>
        </p:txBody>
      </p:sp>
      <p:pic>
        <p:nvPicPr>
          <p:cNvPr id="187" name="Google Shape;1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950" y="3119425"/>
            <a:ext cx="4230131" cy="154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9"/>
          <p:cNvPicPr preferRelativeResize="0"/>
          <p:nvPr/>
        </p:nvPicPr>
        <p:blipFill rotWithShape="1">
          <a:blip r:embed="rId4">
            <a:alphaModFix/>
          </a:blip>
          <a:srcRect b="0" l="0" r="40126" t="0"/>
          <a:stretch/>
        </p:blipFill>
        <p:spPr>
          <a:xfrm>
            <a:off x="1073186" y="1391637"/>
            <a:ext cx="2903649" cy="135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Perspective #2: vanishing gradient </a:t>
            </a:r>
            <a:endParaRPr/>
          </a:p>
        </p:txBody>
      </p:sp>
      <p:pic>
        <p:nvPicPr>
          <p:cNvPr id="194" name="Google Shape;1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950" y="3119425"/>
            <a:ext cx="4230131" cy="154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/>
          <p:cNvPicPr preferRelativeResize="0"/>
          <p:nvPr/>
        </p:nvPicPr>
        <p:blipFill rotWithShape="1">
          <a:blip r:embed="rId4">
            <a:alphaModFix/>
          </a:blip>
          <a:srcRect b="0" l="0" r="40126" t="0"/>
          <a:stretch/>
        </p:blipFill>
        <p:spPr>
          <a:xfrm>
            <a:off x="1073186" y="1391637"/>
            <a:ext cx="2903649" cy="135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2750" y="3256775"/>
            <a:ext cx="2558515" cy="154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4607" y="763325"/>
            <a:ext cx="2334820" cy="218262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0"/>
          <p:cNvSpPr/>
          <p:nvPr/>
        </p:nvSpPr>
        <p:spPr>
          <a:xfrm>
            <a:off x="4433025" y="1820575"/>
            <a:ext cx="910200" cy="51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0"/>
          <p:cNvSpPr/>
          <p:nvPr/>
        </p:nvSpPr>
        <p:spPr>
          <a:xfrm>
            <a:off x="4761313" y="3631763"/>
            <a:ext cx="910200" cy="51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Andrej Karpathy</a:t>
            </a:r>
            <a:endParaRPr/>
          </a:p>
        </p:txBody>
      </p:sp>
      <p:pic>
        <p:nvPicPr>
          <p:cNvPr id="205" name="Google Shape;2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13" y="1170125"/>
            <a:ext cx="8207974" cy="37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CIS 700-004: Lecture 9W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Generative RNNs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03/13/19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Andrej Karpathy</a:t>
            </a:r>
            <a:endParaRPr/>
          </a:p>
        </p:txBody>
      </p:sp>
      <p:pic>
        <p:nvPicPr>
          <p:cNvPr id="211" name="Google Shape;2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750" y="1125775"/>
            <a:ext cx="6420492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RNNs</a:t>
            </a:r>
            <a:endParaRPr/>
          </a:p>
        </p:txBody>
      </p:sp>
      <p:pic>
        <p:nvPicPr>
          <p:cNvPr id="217" name="Google Shape;217;p33"/>
          <p:cNvPicPr preferRelativeResize="0"/>
          <p:nvPr/>
        </p:nvPicPr>
        <p:blipFill rotWithShape="1">
          <a:blip r:embed="rId3">
            <a:alphaModFix/>
          </a:blip>
          <a:srcRect b="0" l="48240" r="0" t="0"/>
          <a:stretch/>
        </p:blipFill>
        <p:spPr>
          <a:xfrm>
            <a:off x="2142751" y="1110925"/>
            <a:ext cx="4858500" cy="375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Temperature</a:t>
            </a:r>
            <a:endParaRPr/>
          </a:p>
        </p:txBody>
      </p:sp>
      <p:pic>
        <p:nvPicPr>
          <p:cNvPr id="223" name="Google Shape;22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0225" y="1017725"/>
            <a:ext cx="4135729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800" y="1637225"/>
            <a:ext cx="4295425" cy="2581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Review: language models</a:t>
            </a:r>
            <a:endParaRPr/>
          </a:p>
        </p:txBody>
      </p:sp>
      <p:sp>
        <p:nvSpPr>
          <p:cNvPr id="230" name="Google Shape;230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Language models assign probabilities to sequences of words.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Review: language models</a:t>
            </a:r>
            <a:endParaRPr/>
          </a:p>
        </p:txBody>
      </p:sp>
      <p:sp>
        <p:nvSpPr>
          <p:cNvPr id="236" name="Google Shape;236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Language models assign probabilities to sequences of words.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100" y="1640724"/>
            <a:ext cx="8069800" cy="215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Review: language models</a:t>
            </a:r>
            <a:endParaRPr/>
          </a:p>
        </p:txBody>
      </p:sp>
      <p:sp>
        <p:nvSpPr>
          <p:cNvPr id="243" name="Google Shape;243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Language models assign probabilities to sequences of words.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100" y="1640724"/>
            <a:ext cx="8069800" cy="215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7"/>
          <p:cNvSpPr txBox="1"/>
          <p:nvPr>
            <p:ph idx="1" type="body"/>
          </p:nvPr>
        </p:nvSpPr>
        <p:spPr>
          <a:xfrm>
            <a:off x="311700" y="4124925"/>
            <a:ext cx="35397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Previously: the n-gram assumption</a:t>
            </a:r>
            <a:endParaRPr/>
          </a:p>
        </p:txBody>
      </p:sp>
      <p:pic>
        <p:nvPicPr>
          <p:cNvPr id="246" name="Google Shape;24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8597" y="3910913"/>
            <a:ext cx="4744025" cy="9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Unreasonable Effectiveness of RNNs</a:t>
            </a:r>
            <a:endParaRPr/>
          </a:p>
        </p:txBody>
      </p:sp>
      <p:sp>
        <p:nvSpPr>
          <p:cNvPr id="252" name="Google Shape;252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http://karpathy.github.io/2015/05/21/rnn-effectiveness/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PixelRNN</a:t>
            </a:r>
            <a:endParaRPr/>
          </a:p>
        </p:txBody>
      </p:sp>
      <p:pic>
        <p:nvPicPr>
          <p:cNvPr id="258" name="Google Shape;25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118325"/>
            <a:ext cx="7620000" cy="38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captioning</a:t>
            </a:r>
            <a:endParaRPr/>
          </a:p>
        </p:txBody>
      </p:sp>
      <p:pic>
        <p:nvPicPr>
          <p:cNvPr id="264" name="Google Shape;2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213" y="1110925"/>
            <a:ext cx="8085582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captioning in PyTorch: CNN encoding</a:t>
            </a:r>
            <a:endParaRPr/>
          </a:p>
        </p:txBody>
      </p:sp>
      <p:pic>
        <p:nvPicPr>
          <p:cNvPr id="270" name="Google Shape;2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2588" y="1118300"/>
            <a:ext cx="585882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Today's Agenda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lang="en"/>
              <a:t>Review of RNNs vs. LSTMs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Review of language models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Generative RNNs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Admiring Karpathy's Ode to the RNN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Applications of generative LSTMs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Seq2seq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captioning in PyTorch: CNN encoding</a:t>
            </a:r>
            <a:endParaRPr/>
          </a:p>
        </p:txBody>
      </p:sp>
      <p:pic>
        <p:nvPicPr>
          <p:cNvPr id="276" name="Google Shape;27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2588" y="1118300"/>
            <a:ext cx="585882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captioning in PyTorch: RNN decoding (train)</a:t>
            </a:r>
            <a:endParaRPr/>
          </a:p>
        </p:txBody>
      </p:sp>
      <p:pic>
        <p:nvPicPr>
          <p:cNvPr id="282" name="Google Shape;28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088" y="1147925"/>
            <a:ext cx="675183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captioning in PyTorch: RNN decoding (test)</a:t>
            </a:r>
            <a:endParaRPr/>
          </a:p>
        </p:txBody>
      </p:sp>
      <p:pic>
        <p:nvPicPr>
          <p:cNvPr id="288" name="Google Shape;28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99550"/>
            <a:ext cx="8839203" cy="331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We've covered many modes of RNNs.</a:t>
            </a:r>
            <a:endParaRPr/>
          </a:p>
        </p:txBody>
      </p:sp>
      <p:sp>
        <p:nvSpPr>
          <p:cNvPr id="294" name="Google Shape;294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Fixed-to-variable (k-&gt;n)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Variable-to-fixed (n-&gt;k)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Variable-to-variable (n-&gt;n)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We've covered many modes of RNNs.</a:t>
            </a:r>
            <a:endParaRPr/>
          </a:p>
        </p:txBody>
      </p:sp>
      <p:sp>
        <p:nvSpPr>
          <p:cNvPr id="300" name="Google Shape;300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Fixed-to-variable (k-&gt;n)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Variable-to-fixed (n-&gt;k)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Variable-to-variable (n-&gt;n)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Does this cover all variable-to-variable use cases?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we want to input and output arbitrary variable length vectors?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seq2seq</a:t>
            </a:r>
            <a:endParaRPr/>
          </a:p>
        </p:txBody>
      </p:sp>
      <p:pic>
        <p:nvPicPr>
          <p:cNvPr id="311" name="Google Shape;31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266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9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evaluate a variable-length language output if there are many possible correct answers?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BLEU (2002)</a:t>
            </a:r>
            <a:endParaRPr/>
          </a:p>
        </p:txBody>
      </p:sp>
      <p:sp>
        <p:nvSpPr>
          <p:cNvPr id="322" name="Google Shape;322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"</a:t>
            </a:r>
            <a:r>
              <a:rPr lang="en" sz="1600"/>
              <a:t>bilingual evaluation understudy"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"the closer a machine translation is to a professional human translation, the better it is" </a:t>
            </a:r>
            <a:endParaRPr sz="1600"/>
          </a:p>
        </p:txBody>
      </p:sp>
      <p:pic>
        <p:nvPicPr>
          <p:cNvPr id="323" name="Google Shape;32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2025" y="2288963"/>
            <a:ext cx="5600700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Seq2seq translation in PyTorch</a:t>
            </a:r>
            <a:endParaRPr/>
          </a:p>
        </p:txBody>
      </p:sp>
      <p:pic>
        <p:nvPicPr>
          <p:cNvPr id="329" name="Google Shape;32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00" y="1510550"/>
            <a:ext cx="4543275" cy="280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3675" y="1423738"/>
            <a:ext cx="4150926" cy="2977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Why do LSTMs patch the deficiencies of RNNs?</a:t>
            </a:r>
            <a:endParaRPr sz="3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2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"“Drop your RNN and LSTM, they are no good!”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"Use attention. Attention really is all you need!" -- Eugenio Culurciello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4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funny LSTMs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LSTMs on humor</a:t>
            </a:r>
            <a:endParaRPr/>
          </a:p>
        </p:txBody>
      </p:sp>
      <p:sp>
        <p:nvSpPr>
          <p:cNvPr id="351" name="Google Shape;351;p55"/>
          <p:cNvSpPr txBox="1"/>
          <p:nvPr>
            <p:ph idx="1" type="body"/>
          </p:nvPr>
        </p:nvSpPr>
        <p:spPr>
          <a:xfrm>
            <a:off x="311700" y="1152475"/>
            <a:ext cx="85206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https://amoudgl.github.io/blog/funnybot/</a:t>
            </a:r>
            <a:br>
              <a:rPr lang="en"/>
            </a:br>
            <a:endParaRPr/>
          </a:p>
        </p:txBody>
      </p:sp>
      <p:pic>
        <p:nvPicPr>
          <p:cNvPr id="352" name="Google Shape;35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679876"/>
            <a:ext cx="6297149" cy="81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627253"/>
            <a:ext cx="3040902" cy="233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84176" y="2627263"/>
            <a:ext cx="3040902" cy="233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LSTMs on humor: Results</a:t>
            </a:r>
            <a:endParaRPr/>
          </a:p>
        </p:txBody>
      </p:sp>
      <p:pic>
        <p:nvPicPr>
          <p:cNvPr id="360" name="Google Shape;36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025" y="1089925"/>
            <a:ext cx="5101951" cy="39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LSTMs on humor: Continued.  Antijokes!</a:t>
            </a:r>
            <a:endParaRPr/>
          </a:p>
        </p:txBody>
      </p:sp>
      <p:pic>
        <p:nvPicPr>
          <p:cNvPr id="366" name="Google Shape;36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47200"/>
            <a:ext cx="8839199" cy="1909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LSTMs on humor: Continued.  Low temperature.</a:t>
            </a:r>
            <a:endParaRPr/>
          </a:p>
        </p:txBody>
      </p:sp>
      <p:pic>
        <p:nvPicPr>
          <p:cNvPr id="372" name="Google Shape;37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590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Kanye learnable?</a:t>
            </a:r>
            <a:endParaRPr/>
          </a:p>
        </p:txBody>
      </p:sp>
      <p:sp>
        <p:nvSpPr>
          <p:cNvPr id="378" name="Google Shape;378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https://towardsdatascience.com/text-predictor-generating-rap-lyrics-with-recurrent-neural-networks-lstms-c3a1acbbda79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Why do LSTMs patch the deficiencies of RNNs?</a:t>
            </a:r>
            <a:endParaRPr sz="3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0000"/>
                </a:solidFill>
              </a:rPr>
              <a:t>And how does adding a cell state help?</a:t>
            </a:r>
            <a:endParaRPr sz="3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Perspective #1: better memory</a:t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9900" y="1361200"/>
            <a:ext cx="1893115" cy="106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100" y="1361200"/>
            <a:ext cx="1017175" cy="106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2275" y="1361325"/>
            <a:ext cx="1231894" cy="106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4175" y="1361200"/>
            <a:ext cx="1231900" cy="1065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26075" y="1361200"/>
            <a:ext cx="1983825" cy="106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Perspective #1: better memory</a:t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9900" y="1361200"/>
            <a:ext cx="1893115" cy="106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100" y="1361200"/>
            <a:ext cx="1017175" cy="106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2275" y="1361325"/>
            <a:ext cx="1231894" cy="106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4175" y="1361200"/>
            <a:ext cx="1231900" cy="1065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26075" y="1361200"/>
            <a:ext cx="1983825" cy="106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2581800"/>
            <a:ext cx="8520600" cy="21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Real life is chaotic.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Perspective #1: better memory</a:t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9900" y="1361200"/>
            <a:ext cx="1893115" cy="106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100" y="1361200"/>
            <a:ext cx="1017175" cy="106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2275" y="1361325"/>
            <a:ext cx="1231894" cy="106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4175" y="1361200"/>
            <a:ext cx="1231900" cy="1065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26075" y="1361200"/>
            <a:ext cx="1983825" cy="106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11700" y="2581800"/>
            <a:ext cx="8520600" cy="21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Real life is chaotic.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Information quickly transforms and vanishes.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Perspective #1: better memory</a:t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9900" y="1361200"/>
            <a:ext cx="1893115" cy="106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100" y="1361200"/>
            <a:ext cx="1017175" cy="106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2275" y="1361325"/>
            <a:ext cx="1231894" cy="106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4175" y="1361200"/>
            <a:ext cx="1231900" cy="1065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26075" y="1361200"/>
            <a:ext cx="1983825" cy="106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311700" y="2581800"/>
            <a:ext cx="8520600" cy="21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Real life is chaotic.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Information quickly transforms and vanishes.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want the network to learn how to update its beliefs.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Scenes without Captain America should not update beliefs about Captain America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Scenes with Iron Man should focus on gathering details about him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